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79" r:id="rId2"/>
    <p:sldId id="406" r:id="rId3"/>
    <p:sldId id="408" r:id="rId4"/>
    <p:sldId id="411" r:id="rId5"/>
    <p:sldId id="413" r:id="rId6"/>
    <p:sldId id="415" r:id="rId7"/>
    <p:sldId id="378" r:id="rId8"/>
    <p:sldId id="417" r:id="rId9"/>
    <p:sldId id="38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E1A6F19-F44F-4892-BBE3-DD3FC59AE1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21D614B2-2729-4A8A-A230-E00340BA22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70E92BF-17CB-4740-8095-2F3512552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8019-C92D-4CED-8661-0BECAFEB419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B1D91D8-165D-44B2-AAF1-75EED23A7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DDF7C5C-109E-4DDE-8210-A4419FF74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4A6AE-5E1F-4A34-8DA1-09D78F9AD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539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E5D9924-164F-4A6C-9B61-6A90F3BE7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3BCF5CB5-78A3-4574-A801-C9449A48AB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4626D16-B91B-4CF6-8F33-1A455F229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8019-C92D-4CED-8661-0BECAFEB419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9DAEF8B-DA9D-49BB-907B-400D1BDF4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58C8CC4-9686-4D93-917F-7AE1323C9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4A6AE-5E1F-4A34-8DA1-09D78F9AD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07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79117958-83AE-4F1E-BD1A-8B037403F4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A56312D-8845-4180-B14D-F448CF7F6B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82D1A6C-4575-489E-B2F0-2BDE5CFCD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8019-C92D-4CED-8661-0BECAFEB419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FA852F3-3DFD-42B6-BDC5-80B63BD2D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ACDD4B2-149D-44E5-A1F1-6934C3AAF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4A6AE-5E1F-4A34-8DA1-09D78F9AD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258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FF8EC29-4579-4B87-9A94-881FFCBB7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79FFE5A-7621-4512-99E9-0DD89C680D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C8C18C3-0836-45DC-B50C-E32D30616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8019-C92D-4CED-8661-0BECAFEB419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9ED8E1F-56C4-42FF-A121-441D17014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2B67A10-B398-442A-89CB-E00D3C502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4A6AE-5E1F-4A34-8DA1-09D78F9AD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687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A2557C7-6308-4BEA-A132-928951550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4A0F30-96D2-4B94-8ED5-124336718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35A6136-EA25-4EBB-8F20-56564C05C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8019-C92D-4CED-8661-0BECAFEB419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6DE26CC-529E-4B12-B2C8-1BAF00213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85B55D3-028B-41CA-B9D6-6AEA444D3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4A6AE-5E1F-4A34-8DA1-09D78F9AD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563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F634BD8-CCF2-4489-A954-FE43B3D8A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C5BA645-6FB1-46CD-987F-9BA398917A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B4CC01C-3551-4AA6-A4D4-8C148E1B8F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E9A9C4F-3E7B-4129-8BF6-EC77E82C0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8019-C92D-4CED-8661-0BECAFEB419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4F9FD7A-924A-4BC8-BB64-9FFDC5605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9EE64BC-3424-4E16-A7B0-667C7E05C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4A6AE-5E1F-4A34-8DA1-09D78F9AD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136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C5D212D-3723-4BB7-A3EE-C1BADE6A9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045F6E0-2B8F-4688-831C-B987F7699B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794EA1F-E0E0-460F-9FA6-86DFECF7AA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5223DFD-758D-43D6-B5EB-9F8B794200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2CEAE642-B40A-4E1B-8874-5922817C54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F353905C-2FA5-4BD9-83B2-1E2BFF863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8019-C92D-4CED-8661-0BECAFEB419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A415B2CA-3F02-4FDB-9757-227B07994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859556C4-7B96-4E9D-9F40-FD9171EFC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4A6AE-5E1F-4A34-8DA1-09D78F9AD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361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4DBB8FD-ED22-474C-8E68-756ADB883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9D33EFD9-7C89-4609-AAF1-FBF24DE92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8019-C92D-4CED-8661-0BECAFEB419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00671EC-D392-4B18-BB22-27326F9E0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0A41DA3-6515-4A0E-AFCE-E61F6555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4A6AE-5E1F-4A34-8DA1-09D78F9AD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387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CEA3DA38-4654-4CD8-8541-00B39C743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8019-C92D-4CED-8661-0BECAFEB419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90C3DBA9-F9AA-4E33-8E96-4C32836ED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F372A3F-613F-4094-88F4-E8721F02D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4A6AE-5E1F-4A34-8DA1-09D78F9AD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298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4BA632-5B58-496A-AFBD-3382BD0E8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E99C10E-A5F4-496F-8725-D6795D7CE4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714DF2C-74E3-4264-AE7C-2D3E10DE25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EA10CD5-3FAB-4C8D-B74E-7EA88EA15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8019-C92D-4CED-8661-0BECAFEB419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F559A50-28FE-4E03-92E4-F9BD30571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C0794FB-8951-477E-B87A-8731D1A63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4A6AE-5E1F-4A34-8DA1-09D78F9AD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290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FD1EB7B-CEAE-4E47-A955-93CAB162D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F60E7C2A-9FD0-4F83-BE50-C7157C5567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758E713-8D30-408C-9137-A051FE8220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F845DD2-3424-4982-A198-FE8CD322F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A8019-C92D-4CED-8661-0BECAFEB419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2D5FC08-6E11-4EEE-8AAD-E7B5FCD77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7067910-95AA-4DEB-A9BA-1D22EF5B4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4A6AE-5E1F-4A34-8DA1-09D78F9AD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619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90893775-6228-4857-959B-9D7CFB51B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BA66C21-89B5-4F54-A640-A5173C730F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E01584A-4650-414D-A1F9-7E0144620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4A8019-C92D-4CED-8661-0BECAFEB419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A3275F1-376A-419D-ACCE-194B6997F9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DE6A857-78AF-4E47-9E49-351A17B39C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4A6AE-5E1F-4A34-8DA1-09D78F9AD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697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9A14235-B615-469E-A43A-BEC137EAF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/>
            </a:pPr>
            <a:r>
              <a:rPr lang="en-US" sz="6000" dirty="0">
                <a:latin typeface="Algerian" panose="04020705040A02060702" pitchFamily="82" charset="0"/>
              </a:rPr>
              <a:t>PERTEMUAN - 7</a:t>
            </a:r>
          </a:p>
        </p:txBody>
      </p:sp>
      <p:sp>
        <p:nvSpPr>
          <p:cNvPr id="89091" name="Content Placeholder 2">
            <a:extLst>
              <a:ext uri="{FF2B5EF4-FFF2-40B4-BE49-F238E27FC236}">
                <a16:creationId xmlns:a16="http://schemas.microsoft.com/office/drawing/2014/main" xmlns="" id="{BE9CB16E-D55F-4D29-806D-A43DBEFB4F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9100" y="2819400"/>
            <a:ext cx="7499350" cy="2209800"/>
          </a:xfrm>
        </p:spPr>
        <p:txBody>
          <a:bodyPr/>
          <a:lstStyle/>
          <a:p>
            <a:pPr>
              <a:defRPr/>
            </a:pPr>
            <a:r>
              <a:rPr lang="en-US" altLang="en-US" sz="4000" dirty="0"/>
              <a:t>REGRESI DAN KORELASI </a:t>
            </a:r>
          </a:p>
          <a:p>
            <a:pPr marL="82550" indent="0">
              <a:buNone/>
              <a:defRPr/>
            </a:pPr>
            <a:endParaRPr lang="en-US" altLang="en-US" sz="4000" dirty="0"/>
          </a:p>
          <a:p>
            <a:pPr>
              <a:defRPr/>
            </a:pPr>
            <a:r>
              <a:rPr lang="en-US" altLang="en-US" sz="4000" dirty="0"/>
              <a:t>LINIER SEDERHANA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A5BBA39-B9A3-4ACB-89B2-861792BAE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/>
            </a:pPr>
            <a:r>
              <a:rPr lang="en-US" dirty="0"/>
              <a:t>REGRESI LINIER SEDERHANA</a:t>
            </a:r>
          </a:p>
        </p:txBody>
      </p:sp>
      <p:pic>
        <p:nvPicPr>
          <p:cNvPr id="88067" name="Content Placeholder 3">
            <a:extLst>
              <a:ext uri="{FF2B5EF4-FFF2-40B4-BE49-F238E27FC236}">
                <a16:creationId xmlns:a16="http://schemas.microsoft.com/office/drawing/2014/main" xmlns="" id="{5B61DEC9-0774-4E72-93E3-6DB2416D117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941983" y="1690688"/>
            <a:ext cx="6798365" cy="4800600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0776654-20A2-4823-8FD2-4295B61C3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>
              <a:defRPr/>
            </a:pPr>
            <a:r>
              <a:rPr lang="en-US" dirty="0"/>
              <a:t>MENENTUKAN </a:t>
            </a:r>
            <a:br>
              <a:rPr lang="en-US" dirty="0"/>
            </a:br>
            <a:r>
              <a:rPr lang="en-US" dirty="0"/>
              <a:t>NILAI a DAN b</a:t>
            </a:r>
          </a:p>
        </p:txBody>
      </p:sp>
      <p:pic>
        <p:nvPicPr>
          <p:cNvPr id="89091" name="Content Placeholder 3">
            <a:extLst>
              <a:ext uri="{FF2B5EF4-FFF2-40B4-BE49-F238E27FC236}">
                <a16:creationId xmlns:a16="http://schemas.microsoft.com/office/drawing/2014/main" xmlns="" id="{997C72EC-8A92-49EF-A304-1FD12F8A2F1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200400" y="1905001"/>
            <a:ext cx="6934200" cy="4678363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642F79-223F-41B3-B6FB-46B86DF3D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/>
            </a:pPr>
            <a:r>
              <a:rPr lang="en-US" dirty="0"/>
              <a:t>PENGERTIAN KORELASI</a:t>
            </a:r>
          </a:p>
        </p:txBody>
      </p:sp>
      <p:pic>
        <p:nvPicPr>
          <p:cNvPr id="90115" name="Content Placeholder 3">
            <a:extLst>
              <a:ext uri="{FF2B5EF4-FFF2-40B4-BE49-F238E27FC236}">
                <a16:creationId xmlns:a16="http://schemas.microsoft.com/office/drawing/2014/main" xmlns="" id="{9FA8FC54-DC3E-44AA-AEF3-5CDB766BFFE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05139" y="1447800"/>
            <a:ext cx="7407275" cy="5334000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368000C-6A79-4E63-966A-CF4044484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/>
            </a:pPr>
            <a:r>
              <a:rPr lang="en-US" sz="5400" dirty="0"/>
              <a:t>RUMUS KORELASI</a:t>
            </a:r>
          </a:p>
        </p:txBody>
      </p:sp>
      <p:pic>
        <p:nvPicPr>
          <p:cNvPr id="91139" name="Content Placeholder 3">
            <a:extLst>
              <a:ext uri="{FF2B5EF4-FFF2-40B4-BE49-F238E27FC236}">
                <a16:creationId xmlns:a16="http://schemas.microsoft.com/office/drawing/2014/main" xmlns="" id="{6054E037-D6FA-435D-8C8C-6638A9CDD28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52800" y="1828800"/>
            <a:ext cx="6629400" cy="4038600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57D98-3EE3-4A1B-AFBE-1F6B6444A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>
              <a:defRPr/>
            </a:pPr>
            <a:r>
              <a:rPr lang="en-US" dirty="0"/>
              <a:t>ARTI KOEFISIEN KORELASI</a:t>
            </a:r>
            <a:br>
              <a:rPr lang="en-US" dirty="0"/>
            </a:br>
            <a:r>
              <a:rPr lang="en-US" dirty="0"/>
              <a:t>( KK )</a:t>
            </a:r>
          </a:p>
        </p:txBody>
      </p:sp>
      <p:pic>
        <p:nvPicPr>
          <p:cNvPr id="92163" name="Content Placeholder 3">
            <a:extLst>
              <a:ext uri="{FF2B5EF4-FFF2-40B4-BE49-F238E27FC236}">
                <a16:creationId xmlns:a16="http://schemas.microsoft.com/office/drawing/2014/main" xmlns="" id="{00639039-A727-427A-9911-6A506633292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895600" y="1600200"/>
            <a:ext cx="7315200" cy="5334000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D00AE00-FCCA-4E5B-BFEE-FE62E0CE0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/>
            </a:pPr>
            <a:r>
              <a:rPr lang="en-US" dirty="0">
                <a:latin typeface="Algerian" panose="04020705040A02060702" pitchFamily="82" charset="0"/>
              </a:rPr>
              <a:t>VIDEO REGRESI &amp; KOLERASI</a:t>
            </a:r>
          </a:p>
        </p:txBody>
      </p:sp>
      <p:pic>
        <p:nvPicPr>
          <p:cNvPr id="9" name="VIDEO.mp4">
            <a:hlinkClick r:id="" action="ppaction://media"/>
            <a:extLst>
              <a:ext uri="{FF2B5EF4-FFF2-40B4-BE49-F238E27FC236}">
                <a16:creationId xmlns:a16="http://schemas.microsoft.com/office/drawing/2014/main" xmlns="" id="{EFF781C9-907F-4E1B-9445-6549D4A38780}"/>
              </a:ext>
            </a:extLst>
          </p:cNvPr>
          <p:cNvPicPr>
            <a:picLocks noGrp="1" noChangeAspect="1" noChangeArrowheads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657600" y="1417638"/>
            <a:ext cx="5715000" cy="5391150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296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3105CA3-26F0-4A72-ADDF-5858868F5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err="1"/>
              <a:t>Tugas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10661C7-6F1F-4C6E-BF2E-6C3A6F8B2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9100" y="1417638"/>
            <a:ext cx="7499350" cy="4800600"/>
          </a:xfrm>
        </p:spPr>
        <p:txBody>
          <a:bodyPr/>
          <a:lstStyle/>
          <a:p>
            <a:pPr>
              <a:defRPr/>
            </a:pPr>
            <a:r>
              <a:rPr lang="en-US" dirty="0"/>
              <a:t>Di </a:t>
            </a:r>
            <a:r>
              <a:rPr lang="en-US" dirty="0" err="1"/>
              <a:t>ketahui</a:t>
            </a:r>
            <a:r>
              <a:rPr lang="en-US" dirty="0"/>
              <a:t> </a:t>
            </a:r>
            <a:r>
              <a:rPr lang="en-US" dirty="0" err="1"/>
              <a:t>pasangan</a:t>
            </a:r>
            <a:r>
              <a:rPr lang="en-US" dirty="0"/>
              <a:t> data </a:t>
            </a:r>
            <a:r>
              <a:rPr lang="en-US" dirty="0" err="1"/>
              <a:t>berikut</a:t>
            </a:r>
            <a:r>
              <a:rPr lang="en-US" dirty="0"/>
              <a:t> :</a:t>
            </a:r>
          </a:p>
          <a:p>
            <a:pPr marL="82550" indent="0">
              <a:buNone/>
              <a:defRPr/>
            </a:pPr>
            <a:r>
              <a:rPr lang="en-US" dirty="0"/>
              <a:t> x = </a:t>
            </a:r>
            <a:r>
              <a:rPr lang="en-US" dirty="0" err="1"/>
              <a:t>banyaknya</a:t>
            </a:r>
            <a:r>
              <a:rPr lang="en-US" dirty="0"/>
              <a:t> </a:t>
            </a:r>
            <a:r>
              <a:rPr lang="en-US" dirty="0" err="1"/>
              <a:t>bunga</a:t>
            </a:r>
            <a:r>
              <a:rPr lang="en-US" dirty="0"/>
              <a:t> </a:t>
            </a:r>
            <a:r>
              <a:rPr lang="en-US" dirty="0" err="1"/>
              <a:t>jambu</a:t>
            </a:r>
            <a:endParaRPr lang="en-US" dirty="0"/>
          </a:p>
          <a:p>
            <a:pPr marL="82550" indent="0">
              <a:buNone/>
              <a:defRPr/>
            </a:pPr>
            <a:r>
              <a:rPr lang="en-US" dirty="0"/>
              <a:t> y = </a:t>
            </a:r>
            <a:r>
              <a:rPr lang="en-US" dirty="0" err="1"/>
              <a:t>banyaknya</a:t>
            </a:r>
            <a:r>
              <a:rPr lang="en-US" dirty="0"/>
              <a:t> </a:t>
            </a:r>
            <a:r>
              <a:rPr lang="en-US" dirty="0" err="1"/>
              <a:t>bunga</a:t>
            </a:r>
            <a:r>
              <a:rPr lang="en-US" dirty="0"/>
              <a:t> yang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buah</a:t>
            </a:r>
            <a:endParaRPr lang="en-US" dirty="0"/>
          </a:p>
          <a:p>
            <a:pPr marL="82550" indent="0">
              <a:buNone/>
              <a:defRPr/>
            </a:pPr>
            <a:endParaRPr lang="en-US" dirty="0"/>
          </a:p>
          <a:p>
            <a:pPr marL="82550" indent="0">
              <a:buNone/>
              <a:defRPr/>
            </a:pP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xmlns="" id="{90D7E584-D29C-4518-8D83-B678D9E442C1}"/>
              </a:ext>
            </a:extLst>
          </p:cNvPr>
          <p:cNvGraphicFramePr>
            <a:graphicFrameLocks noGrp="1"/>
          </p:cNvGraphicFramePr>
          <p:nvPr/>
        </p:nvGraphicFramePr>
        <p:xfrm>
          <a:off x="3352801" y="3429001"/>
          <a:ext cx="1751013" cy="25606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56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5717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8428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65805">
                <a:tc>
                  <a:txBody>
                    <a:bodyPr/>
                    <a:lstStyle/>
                    <a:p>
                      <a:r>
                        <a:rPr lang="en-US" sz="1800" dirty="0"/>
                        <a:t>n</a:t>
                      </a:r>
                    </a:p>
                  </a:txBody>
                  <a:tcPr marL="91434" marR="91434" marT="45726" marB="45726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x</a:t>
                      </a:r>
                    </a:p>
                  </a:txBody>
                  <a:tcPr marL="91434" marR="91434" marT="45726" marB="45726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</a:t>
                      </a:r>
                    </a:p>
                  </a:txBody>
                  <a:tcPr marL="91434" marR="91434" marT="45726" marB="45726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5805">
                <a:tc>
                  <a:txBody>
                    <a:bodyPr/>
                    <a:lstStyle/>
                    <a:p>
                      <a:r>
                        <a:rPr lang="en-US" sz="1800" dirty="0"/>
                        <a:t>1</a:t>
                      </a:r>
                    </a:p>
                  </a:txBody>
                  <a:tcPr marL="91434" marR="91434" marT="45726" marB="45726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10</a:t>
                      </a:r>
                    </a:p>
                  </a:txBody>
                  <a:tcPr marL="91434" marR="91434" marT="45726" marB="45726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7</a:t>
                      </a:r>
                    </a:p>
                  </a:txBody>
                  <a:tcPr marL="91434" marR="91434" marT="45726" marB="45726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5805">
                <a:tc>
                  <a:txBody>
                    <a:bodyPr/>
                    <a:lstStyle/>
                    <a:p>
                      <a:r>
                        <a:rPr lang="en-US" sz="1800" dirty="0"/>
                        <a:t>2</a:t>
                      </a:r>
                    </a:p>
                  </a:txBody>
                  <a:tcPr marL="91434" marR="91434" marT="45726" marB="45726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8</a:t>
                      </a:r>
                    </a:p>
                  </a:txBody>
                  <a:tcPr marL="91434" marR="91434" marT="45726" marB="45726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6</a:t>
                      </a:r>
                    </a:p>
                  </a:txBody>
                  <a:tcPr marL="91434" marR="91434" marT="45726" marB="45726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5805">
                <a:tc>
                  <a:txBody>
                    <a:bodyPr/>
                    <a:lstStyle/>
                    <a:p>
                      <a:r>
                        <a:rPr lang="en-US" sz="1800" dirty="0"/>
                        <a:t>3</a:t>
                      </a:r>
                    </a:p>
                  </a:txBody>
                  <a:tcPr marL="91434" marR="91434" marT="45726" marB="45726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9</a:t>
                      </a:r>
                    </a:p>
                  </a:txBody>
                  <a:tcPr marL="91434" marR="91434" marT="45726" marB="45726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6</a:t>
                      </a:r>
                    </a:p>
                  </a:txBody>
                  <a:tcPr marL="91434" marR="91434" marT="45726" marB="45726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65805">
                <a:tc>
                  <a:txBody>
                    <a:bodyPr/>
                    <a:lstStyle/>
                    <a:p>
                      <a:r>
                        <a:rPr lang="en-US" sz="1800" dirty="0"/>
                        <a:t>4</a:t>
                      </a:r>
                    </a:p>
                  </a:txBody>
                  <a:tcPr marL="91434" marR="91434" marT="45726" marB="45726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6</a:t>
                      </a:r>
                    </a:p>
                  </a:txBody>
                  <a:tcPr marL="91434" marR="91434" marT="45726" marB="45726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5</a:t>
                      </a:r>
                    </a:p>
                  </a:txBody>
                  <a:tcPr marL="91434" marR="91434" marT="45726" marB="45726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65805">
                <a:tc>
                  <a:txBody>
                    <a:bodyPr/>
                    <a:lstStyle/>
                    <a:p>
                      <a:r>
                        <a:rPr lang="en-US" sz="1800" dirty="0"/>
                        <a:t>5</a:t>
                      </a:r>
                    </a:p>
                  </a:txBody>
                  <a:tcPr marL="91434" marR="91434" marT="45726" marB="45726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4</a:t>
                      </a:r>
                    </a:p>
                  </a:txBody>
                  <a:tcPr marL="91434" marR="91434" marT="45726" marB="45726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4</a:t>
                      </a:r>
                    </a:p>
                  </a:txBody>
                  <a:tcPr marL="91434" marR="91434" marT="45726" marB="45726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65805">
                <a:tc>
                  <a:txBody>
                    <a:bodyPr/>
                    <a:lstStyle/>
                    <a:p>
                      <a:r>
                        <a:rPr lang="en-US" sz="1800" dirty="0"/>
                        <a:t>6</a:t>
                      </a:r>
                    </a:p>
                  </a:txBody>
                  <a:tcPr marL="91434" marR="91434" marT="45726" marB="45726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8</a:t>
                      </a:r>
                    </a:p>
                  </a:txBody>
                  <a:tcPr marL="91434" marR="91434" marT="45726" marB="45726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7</a:t>
                      </a:r>
                    </a:p>
                  </a:txBody>
                  <a:tcPr marL="91434" marR="91434" marT="45726" marB="45726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97648F0-B76F-44C2-8106-CE18F458D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err="1"/>
              <a:t>Pertanyaan</a:t>
            </a:r>
            <a:r>
              <a:rPr lang="en-US" dirty="0"/>
              <a:t> </a:t>
            </a:r>
          </a:p>
        </p:txBody>
      </p:sp>
      <p:sp>
        <p:nvSpPr>
          <p:cNvPr id="95235" name="Content Placeholder 2">
            <a:extLst>
              <a:ext uri="{FF2B5EF4-FFF2-40B4-BE49-F238E27FC236}">
                <a16:creationId xmlns:a16="http://schemas.microsoft.com/office/drawing/2014/main" xmlns="" id="{C8523454-B6F8-4643-890F-3D34FA27F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96900" indent="-514350">
              <a:buFont typeface="Gill Sans MT" panose="020B0502020104020203" pitchFamily="34" charset="0"/>
              <a:buAutoNum type="alphaLcParenR"/>
            </a:pPr>
            <a:r>
              <a:rPr lang="en-US" altLang="en-US"/>
              <a:t>Tentukan persamaan regresi linier sederhananya</a:t>
            </a:r>
          </a:p>
          <a:p>
            <a:pPr marL="596900" indent="-514350">
              <a:buFont typeface="Gill Sans MT" panose="020B0502020104020203" pitchFamily="34" charset="0"/>
              <a:buAutoNum type="alphaLcParenR"/>
            </a:pPr>
            <a:r>
              <a:rPr lang="en-US" altLang="en-US"/>
              <a:t>Perkirakan Berapa banyaknya buah jambu jika bunganya sebanyak 25 </a:t>
            </a:r>
          </a:p>
          <a:p>
            <a:pPr marL="596900" indent="-514350">
              <a:buFont typeface="Gill Sans MT" panose="020B0502020104020203" pitchFamily="34" charset="0"/>
              <a:buAutoNum type="alphaLcParenR"/>
            </a:pPr>
            <a:r>
              <a:rPr lang="en-US" altLang="en-US"/>
              <a:t>Perkirakan Berapa banyaknya bunga jambu jika yang menjadi buah sebanyak 15</a:t>
            </a:r>
          </a:p>
          <a:p>
            <a:pPr marL="596900" indent="-514350">
              <a:buFont typeface="Gill Sans MT" panose="020B0502020104020203" pitchFamily="34" charset="0"/>
              <a:buAutoNum type="alphaLcParenR"/>
            </a:pPr>
            <a:r>
              <a:rPr lang="en-US" altLang="en-US"/>
              <a:t>Berapa besarnya korelasi antara bunga jambu dan yang menjadi buah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101</Words>
  <Application>Microsoft Office PowerPoint</Application>
  <PresentationFormat>Widescreen</PresentationFormat>
  <Paragraphs>40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Algerian</vt:lpstr>
      <vt:lpstr>Arial</vt:lpstr>
      <vt:lpstr>Calibri</vt:lpstr>
      <vt:lpstr>Calibri Light</vt:lpstr>
      <vt:lpstr>Gill Sans MT</vt:lpstr>
      <vt:lpstr>Office Theme</vt:lpstr>
      <vt:lpstr>PERTEMUAN - 7</vt:lpstr>
      <vt:lpstr>REGRESI LINIER SEDERHANA</vt:lpstr>
      <vt:lpstr>MENENTUKAN  NILAI a DAN b</vt:lpstr>
      <vt:lpstr>PENGERTIAN KORELASI</vt:lpstr>
      <vt:lpstr>RUMUS KORELASI</vt:lpstr>
      <vt:lpstr>ARTI KOEFISIEN KORELASI ( KK )</vt:lpstr>
      <vt:lpstr>VIDEO REGRESI &amp; KOLERASI</vt:lpstr>
      <vt:lpstr>Tugas </vt:lpstr>
      <vt:lpstr>Pertanyaan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PERTEMUAN - 7</dc:title>
  <dc:creator>user</dc:creator>
  <cp:lastModifiedBy>Acer</cp:lastModifiedBy>
  <cp:revision>1</cp:revision>
  <dcterms:created xsi:type="dcterms:W3CDTF">2020-08-27T12:17:57Z</dcterms:created>
  <dcterms:modified xsi:type="dcterms:W3CDTF">2021-02-09T13:41:46Z</dcterms:modified>
</cp:coreProperties>
</file>

<file path=docProps/thumbnail.jpeg>
</file>